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357120"/>
            <a:ext cx="7789320" cy="14695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4400">
                <a:solidFill>
                  <a:srgbClr val="c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19.7.13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8BC5B27-9498-4D55-85DF-A1E6ECFE1AD8}" type="slidenum">
              <a:rPr lang="ru-RU" sz="1200">
                <a:solidFill>
                  <a:srgbClr val="8b8b8b"/>
                </a:solidFill>
                <a:latin typeface="Calibri"/>
              </a:rPr>
              <a:t>&lt;номер&gt;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19.7.13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BF5E8925-E83B-427C-BB5E-68687F77EFCE}" type="slidenum">
              <a:rPr lang="ru-RU" sz="1200">
                <a:solidFill>
                  <a:srgbClr val="8b8b8b"/>
                </a:solidFill>
                <a:latin typeface="Calibri"/>
              </a:rPr>
              <a:t>&lt;номер&gt;</a:t>
            </a:fld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1907640" y="1629000"/>
            <a:ext cx="5832360" cy="228384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ru-RU" sz="4800">
                <a:solidFill>
                  <a:srgbClr val="000000"/>
                </a:solidFill>
                <a:latin typeface="Times New Roman"/>
              </a:rPr>
              <a:t>Противоречивое и противоположное высказывание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Table 1"/>
          <p:cNvGraphicFramePr/>
          <p:nvPr/>
        </p:nvGraphicFramePr>
        <p:xfrm>
          <a:off x="179640" y="1412640"/>
          <a:ext cx="8448120" cy="283428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84807"/>
                          </a:solidFill>
                          <a:latin typeface="Calibri"/>
                        </a:rPr>
                        <a:t>Высказывание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Классическая музыка благотворно влияет на настроение человека</a:t>
                      </a: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7" name="Table 2"/>
          <p:cNvGraphicFramePr/>
          <p:nvPr/>
        </p:nvGraphicFramePr>
        <p:xfrm>
          <a:off x="179640" y="3285000"/>
          <a:ext cx="8448120" cy="9446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Классическая музыка не влияет благотворно на настроение человека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8" name="Table 3"/>
          <p:cNvGraphicFramePr/>
          <p:nvPr/>
        </p:nvGraphicFramePr>
        <p:xfrm>
          <a:off x="179640" y="2340000"/>
          <a:ext cx="8448120" cy="9446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Классическая музыка неблаготворно влияет на настроение человека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134" nodeType="tmRoot" restart="never">
          <p:childTnLst>
            <p:seq>
              <p:cTn dur="indefinite" id="135" nodeType="mainSeq">
                <p:childTnLst>
                  <p:par>
                    <p:cTn fill="hold" id="136">
                      <p:stCondLst>
                        <p:cond delay="indefinite"/>
                      </p:stCondLst>
                      <p:childTnLst>
                        <p:par>
                          <p:cTn fill="hold" id="137">
                            <p:stCondLst>
                              <p:cond delay="0"/>
                            </p:stCondLst>
                            <p:childTnLst>
                              <p:par>
                                <p:cTn fill="hold" id="13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4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1">
                      <p:stCondLst>
                        <p:cond delay="indefinite"/>
                      </p:stCondLst>
                      <p:childTnLst>
                        <p:par>
                          <p:cTn fill="hold" id="142">
                            <p:stCondLst>
                              <p:cond delay="0"/>
                            </p:stCondLst>
                            <p:childTnLst>
                              <p:par>
                                <p:cTn fill="hold" id="14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45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Table 1"/>
          <p:cNvGraphicFramePr/>
          <p:nvPr/>
        </p:nvGraphicFramePr>
        <p:xfrm>
          <a:off x="227880" y="1412640"/>
          <a:ext cx="8448120" cy="283428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84807"/>
                          </a:solidFill>
                          <a:latin typeface="Calibri"/>
                        </a:rPr>
                        <a:t>Высказывание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Зимой все корабли стоят в порту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0" name="Table 2"/>
          <p:cNvGraphicFramePr/>
          <p:nvPr/>
        </p:nvGraphicFramePr>
        <p:xfrm>
          <a:off x="227880" y="3285000"/>
          <a:ext cx="8448120" cy="51768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52632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Зимой все корабли  не стоят в порту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1" name="Table 3"/>
          <p:cNvGraphicFramePr/>
          <p:nvPr/>
        </p:nvGraphicFramePr>
        <p:xfrm>
          <a:off x="227880" y="2340000"/>
          <a:ext cx="8448120" cy="51768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52632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Зимой не все корабли стоят в порту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146" nodeType="tmRoot" restart="never">
          <p:childTnLst>
            <p:seq>
              <p:cTn dur="indefinite" id="147" nodeType="mainSeq">
                <p:childTnLst>
                  <p:par>
                    <p:cTn fill="hold" id="148">
                      <p:stCondLst>
                        <p:cond delay="indefinite"/>
                      </p:stCondLst>
                      <p:childTnLst>
                        <p:par>
                          <p:cTn fill="hold" id="149">
                            <p:stCondLst>
                              <p:cond delay="0"/>
                            </p:stCondLst>
                            <p:childTnLst>
                              <p:par>
                                <p:cTn fill="hold" id="15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52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3">
                      <p:stCondLst>
                        <p:cond delay="indefinite"/>
                      </p:stCondLst>
                      <p:childTnLst>
                        <p:par>
                          <p:cTn fill="hold" id="154">
                            <p:stCondLst>
                              <p:cond delay="0"/>
                            </p:stCondLst>
                            <p:childTnLst>
                              <p:par>
                                <p:cTn fill="hold" id="15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57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Table 1"/>
          <p:cNvGraphicFramePr/>
          <p:nvPr/>
        </p:nvGraphicFramePr>
        <p:xfrm>
          <a:off x="227880" y="908640"/>
          <a:ext cx="8448120" cy="388548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142668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84807"/>
                          </a:solidFill>
                          <a:latin typeface="Calibri"/>
                        </a:rPr>
                        <a:t>Высказывание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Каждый год проводятся международные соревнования по волейболу</a:t>
                      </a:r>
                      <a:endParaRPr/>
                    </a:p>
                  </a:txBody>
                  <a:tcPr/>
                </a:tc>
              </a:tr>
              <a:tr h="139536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10634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3" name="Table 2"/>
          <p:cNvGraphicFramePr/>
          <p:nvPr/>
        </p:nvGraphicFramePr>
        <p:xfrm>
          <a:off x="227880" y="3717000"/>
          <a:ext cx="8448120" cy="13712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139536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Международные соревнования по волейболу не проводятся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каждый год 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4" name="Table 3"/>
          <p:cNvGraphicFramePr/>
          <p:nvPr/>
        </p:nvGraphicFramePr>
        <p:xfrm>
          <a:off x="251640" y="2349000"/>
          <a:ext cx="8448120" cy="13712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139536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Не каждый год проводятся международные соревнования по волейболу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158" nodeType="tmRoot" restart="never">
          <p:childTnLst>
            <p:seq>
              <p:cTn dur="indefinite" id="159" nodeType="mainSeq">
                <p:childTnLst>
                  <p:par>
                    <p:cTn fill="hold" id="160">
                      <p:stCondLst>
                        <p:cond delay="indefinite"/>
                      </p:stCondLst>
                      <p:childTnLst>
                        <p:par>
                          <p:cTn fill="hold" id="161">
                            <p:stCondLst>
                              <p:cond delay="0"/>
                            </p:stCondLst>
                            <p:childTnLst>
                              <p:par>
                                <p:cTn fill="hold" id="16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64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5">
                      <p:stCondLst>
                        <p:cond delay="indefinite"/>
                      </p:stCondLst>
                      <p:childTnLst>
                        <p:par>
                          <p:cTn fill="hold" id="166">
                            <p:stCondLst>
                              <p:cond delay="0"/>
                            </p:stCondLst>
                            <p:childTnLst>
                              <p:par>
                                <p:cTn fill="hold" id="16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69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611640" y="188640"/>
            <a:ext cx="7920360" cy="17362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Times New Roman"/>
              </a:rPr>
              <a:t>Для каждого высказывания или понятия назови соответствующее ему противоречивое  (противоположное)</a:t>
            </a:r>
            <a:endParaRPr/>
          </a:p>
        </p:txBody>
      </p:sp>
      <p:sp>
        <p:nvSpPr>
          <p:cNvPr id="76" name="CustomShape 2"/>
          <p:cNvSpPr/>
          <p:nvPr/>
        </p:nvSpPr>
        <p:spPr>
          <a:xfrm>
            <a:off x="4911480" y="2788920"/>
            <a:ext cx="4105440" cy="6390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600">
                <a:solidFill>
                  <a:srgbClr val="e46c0a"/>
                </a:solidFill>
                <a:latin typeface="Times New Roman"/>
              </a:rPr>
              <a:t>   </a:t>
            </a:r>
            <a:r>
              <a:rPr lang="ru-RU" sz="3600">
                <a:solidFill>
                  <a:srgbClr val="e46c0a"/>
                </a:solidFill>
                <a:latin typeface="Times New Roman"/>
              </a:rPr>
              <a:t>Противоположное</a:t>
            </a:r>
            <a:endParaRPr/>
          </a:p>
        </p:txBody>
      </p:sp>
      <p:sp>
        <p:nvSpPr>
          <p:cNvPr id="77" name="CustomShape 3"/>
          <p:cNvSpPr/>
          <p:nvPr/>
        </p:nvSpPr>
        <p:spPr>
          <a:xfrm>
            <a:off x="655200" y="2781000"/>
            <a:ext cx="3396600" cy="6390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600">
                <a:solidFill>
                  <a:srgbClr val="953735"/>
                </a:solidFill>
                <a:latin typeface="Times New Roman"/>
              </a:rPr>
              <a:t>Противоречивое</a:t>
            </a:r>
            <a:endParaRPr/>
          </a:p>
        </p:txBody>
      </p:sp>
      <p:sp>
        <p:nvSpPr>
          <p:cNvPr id="78" name="CustomShape 4"/>
          <p:cNvSpPr/>
          <p:nvPr/>
        </p:nvSpPr>
        <p:spPr>
          <a:xfrm>
            <a:off x="2411640" y="2109240"/>
            <a:ext cx="3888000" cy="639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600">
                <a:solidFill>
                  <a:srgbClr val="984807"/>
                </a:solidFill>
                <a:latin typeface="Calibri"/>
              </a:rPr>
              <a:t>Высокий человек</a:t>
            </a:r>
            <a:endParaRPr/>
          </a:p>
        </p:txBody>
      </p:sp>
      <p:sp>
        <p:nvSpPr>
          <p:cNvPr id="79" name="CustomShape 5"/>
          <p:cNvSpPr/>
          <p:nvPr/>
        </p:nvSpPr>
        <p:spPr>
          <a:xfrm>
            <a:off x="5148000" y="3718800"/>
            <a:ext cx="4104000" cy="639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600">
                <a:solidFill>
                  <a:srgbClr val="e46c0a"/>
                </a:solidFill>
                <a:latin typeface="Times New Roman"/>
              </a:rPr>
              <a:t>   </a:t>
            </a:r>
            <a:r>
              <a:rPr lang="ru-RU" sz="3600">
                <a:solidFill>
                  <a:srgbClr val="e46c0a"/>
                </a:solidFill>
                <a:latin typeface="Times New Roman"/>
              </a:rPr>
              <a:t>Низкий человек</a:t>
            </a:r>
            <a:endParaRPr/>
          </a:p>
        </p:txBody>
      </p:sp>
      <p:sp>
        <p:nvSpPr>
          <p:cNvPr id="80" name="CustomShape 6"/>
          <p:cNvSpPr/>
          <p:nvPr/>
        </p:nvSpPr>
        <p:spPr>
          <a:xfrm>
            <a:off x="271800" y="3710880"/>
            <a:ext cx="4140360" cy="6390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600">
                <a:solidFill>
                  <a:srgbClr val="953735"/>
                </a:solidFill>
                <a:latin typeface="Times New Roman"/>
              </a:rPr>
              <a:t>Не высокий человек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xit" presetID="9">
                                  <p:stCondLst>
                                    <p:cond delay="0"/>
                                  </p:stCondLst>
                                  <p:childTnLst>
                                    <p:animEffect filter="dissolve" transition="in">
                                      <p:cBhvr additive="repl">
                                        <p:cTn dur="500" fill="freeze" id="6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6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21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911480" y="1204560"/>
            <a:ext cx="4105440" cy="6390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600">
                <a:solidFill>
                  <a:srgbClr val="e46c0a"/>
                </a:solidFill>
                <a:latin typeface="Times New Roman"/>
              </a:rPr>
              <a:t>   </a:t>
            </a:r>
            <a:r>
              <a:rPr lang="ru-RU" sz="3600">
                <a:solidFill>
                  <a:srgbClr val="e46c0a"/>
                </a:solidFill>
                <a:latin typeface="Times New Roman"/>
              </a:rPr>
              <a:t>Противоположное</a:t>
            </a:r>
            <a:endParaRPr/>
          </a:p>
        </p:txBody>
      </p:sp>
      <p:sp>
        <p:nvSpPr>
          <p:cNvPr id="82" name="CustomShape 2"/>
          <p:cNvSpPr/>
          <p:nvPr/>
        </p:nvSpPr>
        <p:spPr>
          <a:xfrm>
            <a:off x="655200" y="1196640"/>
            <a:ext cx="3396600" cy="6390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600">
                <a:solidFill>
                  <a:srgbClr val="953735"/>
                </a:solidFill>
                <a:latin typeface="Times New Roman"/>
              </a:rPr>
              <a:t>Противоречивое</a:t>
            </a:r>
            <a:endParaRPr/>
          </a:p>
        </p:txBody>
      </p:sp>
      <p:sp>
        <p:nvSpPr>
          <p:cNvPr id="83" name="CustomShape 3"/>
          <p:cNvSpPr/>
          <p:nvPr/>
        </p:nvSpPr>
        <p:spPr>
          <a:xfrm>
            <a:off x="2641680" y="476640"/>
            <a:ext cx="3081960" cy="639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600">
                <a:solidFill>
                  <a:srgbClr val="984807"/>
                </a:solidFill>
                <a:latin typeface="Calibri"/>
              </a:rPr>
              <a:t>Старый замок</a:t>
            </a:r>
            <a:endParaRPr/>
          </a:p>
        </p:txBody>
      </p:sp>
      <p:sp>
        <p:nvSpPr>
          <p:cNvPr id="84" name="CustomShape 4"/>
          <p:cNvSpPr/>
          <p:nvPr/>
        </p:nvSpPr>
        <p:spPr>
          <a:xfrm>
            <a:off x="5148000" y="2134440"/>
            <a:ext cx="3384000" cy="639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600">
                <a:solidFill>
                  <a:srgbClr val="e46c0a"/>
                </a:solidFill>
                <a:latin typeface="Times New Roman"/>
              </a:rPr>
              <a:t>   </a:t>
            </a:r>
            <a:r>
              <a:rPr lang="ru-RU" sz="3600">
                <a:solidFill>
                  <a:srgbClr val="e46c0a"/>
                </a:solidFill>
                <a:latin typeface="Times New Roman"/>
              </a:rPr>
              <a:t>Новый замок</a:t>
            </a:r>
            <a:endParaRPr/>
          </a:p>
        </p:txBody>
      </p:sp>
      <p:sp>
        <p:nvSpPr>
          <p:cNvPr id="85" name="CustomShape 5"/>
          <p:cNvSpPr/>
          <p:nvPr/>
        </p:nvSpPr>
        <p:spPr>
          <a:xfrm>
            <a:off x="589680" y="2126880"/>
            <a:ext cx="3460680" cy="6390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600">
                <a:solidFill>
                  <a:srgbClr val="953735"/>
                </a:solidFill>
                <a:latin typeface="Times New Roman"/>
              </a:rPr>
              <a:t>Не старый замок</a:t>
            </a:r>
            <a:endParaRPr/>
          </a:p>
        </p:txBody>
      </p:sp>
      <p:sp>
        <p:nvSpPr>
          <p:cNvPr id="86" name="CustomShape 6"/>
          <p:cNvSpPr/>
          <p:nvPr/>
        </p:nvSpPr>
        <p:spPr>
          <a:xfrm>
            <a:off x="4819680" y="3940920"/>
            <a:ext cx="4105440" cy="6390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600">
                <a:solidFill>
                  <a:srgbClr val="e46c0a"/>
                </a:solidFill>
                <a:latin typeface="Times New Roman"/>
              </a:rPr>
              <a:t>   </a:t>
            </a:r>
            <a:r>
              <a:rPr lang="ru-RU" sz="3600">
                <a:solidFill>
                  <a:srgbClr val="e46c0a"/>
                </a:solidFill>
                <a:latin typeface="Times New Roman"/>
              </a:rPr>
              <a:t>Противоположное</a:t>
            </a:r>
            <a:endParaRPr/>
          </a:p>
        </p:txBody>
      </p:sp>
      <p:sp>
        <p:nvSpPr>
          <p:cNvPr id="87" name="CustomShape 7"/>
          <p:cNvSpPr/>
          <p:nvPr/>
        </p:nvSpPr>
        <p:spPr>
          <a:xfrm>
            <a:off x="563400" y="3933000"/>
            <a:ext cx="3396600" cy="6390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600">
                <a:solidFill>
                  <a:srgbClr val="953735"/>
                </a:solidFill>
                <a:latin typeface="Times New Roman"/>
              </a:rPr>
              <a:t>Противоречивое</a:t>
            </a:r>
            <a:endParaRPr/>
          </a:p>
        </p:txBody>
      </p:sp>
      <p:sp>
        <p:nvSpPr>
          <p:cNvPr id="88" name="CustomShape 8"/>
          <p:cNvSpPr/>
          <p:nvPr/>
        </p:nvSpPr>
        <p:spPr>
          <a:xfrm>
            <a:off x="2320200" y="3142800"/>
            <a:ext cx="3888000" cy="639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600">
                <a:solidFill>
                  <a:srgbClr val="984807"/>
                </a:solidFill>
                <a:latin typeface="Calibri"/>
              </a:rPr>
              <a:t>Новая коллекция</a:t>
            </a:r>
            <a:endParaRPr/>
          </a:p>
        </p:txBody>
      </p:sp>
      <p:sp>
        <p:nvSpPr>
          <p:cNvPr id="89" name="CustomShape 9"/>
          <p:cNvSpPr/>
          <p:nvPr/>
        </p:nvSpPr>
        <p:spPr>
          <a:xfrm>
            <a:off x="4860000" y="4870800"/>
            <a:ext cx="4104000" cy="639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600">
                <a:solidFill>
                  <a:srgbClr val="e46c0a"/>
                </a:solidFill>
                <a:latin typeface="Times New Roman"/>
              </a:rPr>
              <a:t>   </a:t>
            </a:r>
            <a:r>
              <a:rPr lang="ru-RU" sz="3600">
                <a:solidFill>
                  <a:srgbClr val="e46c0a"/>
                </a:solidFill>
                <a:latin typeface="Times New Roman"/>
              </a:rPr>
              <a:t>Старая коллекция</a:t>
            </a:r>
            <a:endParaRPr/>
          </a:p>
        </p:txBody>
      </p:sp>
      <p:sp>
        <p:nvSpPr>
          <p:cNvPr id="90" name="CustomShape 10"/>
          <p:cNvSpPr/>
          <p:nvPr/>
        </p:nvSpPr>
        <p:spPr>
          <a:xfrm>
            <a:off x="219240" y="4862880"/>
            <a:ext cx="4046040" cy="6390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600">
                <a:solidFill>
                  <a:srgbClr val="953735"/>
                </a:solidFill>
                <a:latin typeface="Times New Roman"/>
              </a:rPr>
              <a:t>Не новая коллекция</a:t>
            </a:r>
            <a:endParaRPr/>
          </a:p>
        </p:txBody>
      </p:sp>
    </p:spTree>
  </p:cSld>
  <p:timing>
    <p:tnLst>
      <p:par>
        <p:cTn dur="indefinite" id="22" nodeType="tmRoot" restart="never">
          <p:childTnLst>
            <p:seq>
              <p:cTn dur="indefinite" id="23" nodeType="mainSeq">
                <p:childTnLst>
                  <p:par>
                    <p:cTn fill="hold" id="24">
                      <p:stCondLst>
                        <p:cond delay="indefinite"/>
                      </p:stCondLst>
                      <p:childTnLst>
                        <p:par>
                          <p:cTn fill="hold" id="25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28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>
                      <p:stCondLst>
                        <p:cond delay="indefinite"/>
                      </p:stCondLst>
                      <p:childTnLst>
                        <p:par>
                          <p:cTn fill="hold" id="30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33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>
                      <p:stCondLst>
                        <p:cond delay="indefinite"/>
                      </p:stCondLst>
                      <p:childTnLst>
                        <p:par>
                          <p:cTn fill="hold" id="35">
                            <p:stCondLst>
                              <p:cond delay="0"/>
                            </p:stCondLst>
                            <p:childTnLst>
                              <p:par>
                                <p:cTn fill="hold" id="36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42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47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4908240" y="1204560"/>
            <a:ext cx="3674160" cy="5778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200">
                <a:solidFill>
                  <a:srgbClr val="e46c0a"/>
                </a:solidFill>
                <a:latin typeface="Times New Roman"/>
              </a:rPr>
              <a:t>   </a:t>
            </a:r>
            <a:r>
              <a:rPr lang="ru-RU" sz="3200">
                <a:solidFill>
                  <a:srgbClr val="e46c0a"/>
                </a:solidFill>
                <a:latin typeface="Times New Roman"/>
              </a:rPr>
              <a:t>Противоположное</a:t>
            </a:r>
            <a:endParaRPr/>
          </a:p>
        </p:txBody>
      </p:sp>
      <p:sp>
        <p:nvSpPr>
          <p:cNvPr id="92" name="CustomShape 2"/>
          <p:cNvSpPr/>
          <p:nvPr/>
        </p:nvSpPr>
        <p:spPr>
          <a:xfrm>
            <a:off x="652320" y="1196640"/>
            <a:ext cx="3043080" cy="5778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200">
                <a:solidFill>
                  <a:srgbClr val="953735"/>
                </a:solidFill>
                <a:latin typeface="Times New Roman"/>
              </a:rPr>
              <a:t>Противоречивое</a:t>
            </a:r>
            <a:endParaRPr/>
          </a:p>
        </p:txBody>
      </p:sp>
      <p:sp>
        <p:nvSpPr>
          <p:cNvPr id="93" name="CustomShape 3"/>
          <p:cNvSpPr/>
          <p:nvPr/>
        </p:nvSpPr>
        <p:spPr>
          <a:xfrm>
            <a:off x="2641680" y="476640"/>
            <a:ext cx="4322520" cy="639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600">
                <a:solidFill>
                  <a:srgbClr val="984807"/>
                </a:solidFill>
                <a:latin typeface="Calibri"/>
              </a:rPr>
              <a:t>Солнце  ярко светит</a:t>
            </a:r>
            <a:endParaRPr/>
          </a:p>
        </p:txBody>
      </p:sp>
      <p:sp>
        <p:nvSpPr>
          <p:cNvPr id="94" name="CustomShape 4"/>
          <p:cNvSpPr/>
          <p:nvPr/>
        </p:nvSpPr>
        <p:spPr>
          <a:xfrm>
            <a:off x="4882680" y="2093400"/>
            <a:ext cx="3947400" cy="1551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e46c0a"/>
                </a:solidFill>
                <a:latin typeface="Calibri"/>
              </a:rPr>
              <a:t>Солнце  тускло свети     Солнце слабо светит</a:t>
            </a:r>
            <a:endParaRPr/>
          </a:p>
        </p:txBody>
      </p:sp>
      <p:sp>
        <p:nvSpPr>
          <p:cNvPr id="95" name="CustomShape 5"/>
          <p:cNvSpPr/>
          <p:nvPr/>
        </p:nvSpPr>
        <p:spPr>
          <a:xfrm>
            <a:off x="270360" y="2126880"/>
            <a:ext cx="4052160" cy="5778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200">
                <a:solidFill>
                  <a:srgbClr val="984807"/>
                </a:solidFill>
                <a:latin typeface="Calibri"/>
              </a:rPr>
              <a:t>Солнце не ярко светит</a:t>
            </a:r>
            <a:endParaRPr/>
          </a:p>
        </p:txBody>
      </p:sp>
      <p:sp>
        <p:nvSpPr>
          <p:cNvPr id="96" name="CustomShape 6"/>
          <p:cNvSpPr/>
          <p:nvPr/>
        </p:nvSpPr>
        <p:spPr>
          <a:xfrm>
            <a:off x="4819680" y="4036320"/>
            <a:ext cx="4105440" cy="6390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600">
                <a:solidFill>
                  <a:srgbClr val="e46c0a"/>
                </a:solidFill>
                <a:latin typeface="Times New Roman"/>
              </a:rPr>
              <a:t>   </a:t>
            </a:r>
            <a:r>
              <a:rPr lang="ru-RU" sz="3600">
                <a:solidFill>
                  <a:srgbClr val="e46c0a"/>
                </a:solidFill>
                <a:latin typeface="Times New Roman"/>
              </a:rPr>
              <a:t>Противоположное</a:t>
            </a:r>
            <a:endParaRPr/>
          </a:p>
        </p:txBody>
      </p:sp>
      <p:sp>
        <p:nvSpPr>
          <p:cNvPr id="97" name="CustomShape 7"/>
          <p:cNvSpPr/>
          <p:nvPr/>
        </p:nvSpPr>
        <p:spPr>
          <a:xfrm>
            <a:off x="563400" y="4028400"/>
            <a:ext cx="3396600" cy="6390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600">
                <a:solidFill>
                  <a:srgbClr val="953735"/>
                </a:solidFill>
                <a:latin typeface="Times New Roman"/>
              </a:rPr>
              <a:t>Противоречивое</a:t>
            </a:r>
            <a:endParaRPr/>
          </a:p>
        </p:txBody>
      </p:sp>
      <p:sp>
        <p:nvSpPr>
          <p:cNvPr id="98" name="CustomShape 8"/>
          <p:cNvSpPr/>
          <p:nvPr/>
        </p:nvSpPr>
        <p:spPr>
          <a:xfrm>
            <a:off x="2320200" y="3357000"/>
            <a:ext cx="3888000" cy="639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600">
                <a:solidFill>
                  <a:srgbClr val="984807"/>
                </a:solidFill>
                <a:latin typeface="Calibri"/>
              </a:rPr>
              <a:t>Красивая обложка</a:t>
            </a:r>
            <a:endParaRPr/>
          </a:p>
        </p:txBody>
      </p:sp>
      <p:sp>
        <p:nvSpPr>
          <p:cNvPr id="99" name="CustomShape 9"/>
          <p:cNvSpPr/>
          <p:nvPr/>
        </p:nvSpPr>
        <p:spPr>
          <a:xfrm>
            <a:off x="5148000" y="4804920"/>
            <a:ext cx="3995640" cy="11876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ru-RU" sz="3600">
                <a:solidFill>
                  <a:srgbClr val="e46c0a"/>
                </a:solidFill>
                <a:latin typeface="Times New Roman"/>
              </a:rPr>
              <a:t>Ужасная обложка</a:t>
            </a:r>
            <a:endParaRPr/>
          </a:p>
          <a:p>
            <a:pPr>
              <a:lnSpc>
                <a:spcPct val="100000"/>
              </a:lnSpc>
            </a:pPr>
            <a:r>
              <a:rPr lang="ru-RU" sz="3600">
                <a:solidFill>
                  <a:srgbClr val="e46c0a"/>
                </a:solidFill>
                <a:latin typeface="Times New Roman"/>
              </a:rPr>
              <a:t>Страшная обложка</a:t>
            </a:r>
            <a:endParaRPr/>
          </a:p>
        </p:txBody>
      </p:sp>
      <p:sp>
        <p:nvSpPr>
          <p:cNvPr id="100" name="CustomShape 10"/>
          <p:cNvSpPr/>
          <p:nvPr/>
        </p:nvSpPr>
        <p:spPr>
          <a:xfrm>
            <a:off x="222480" y="4797000"/>
            <a:ext cx="4298760" cy="6390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ru-RU" sz="3600">
                <a:solidFill>
                  <a:srgbClr val="953735"/>
                </a:solidFill>
                <a:latin typeface="Times New Roman"/>
              </a:rPr>
              <a:t>Не красивая обложка</a:t>
            </a:r>
            <a:endParaRPr/>
          </a:p>
        </p:txBody>
      </p:sp>
    </p:spTree>
  </p:cSld>
  <p:timing>
    <p:tnLst>
      <p:par>
        <p:cTn dur="indefinite" id="48" nodeType="tmRoot" restart="never">
          <p:childTnLst>
            <p:seq>
              <p:cTn dur="indefinite" id="49" nodeType="mainSeq">
                <p:childTnLst>
                  <p:par>
                    <p:cTn fill="hold" id="50">
                      <p:stCondLst>
                        <p:cond delay="indefinite"/>
                      </p:stCondLst>
                      <p:childTnLst>
                        <p:par>
                          <p:cTn fill="hold" id="51">
                            <p:stCondLst>
                              <p:cond delay="0"/>
                            </p:stCondLst>
                            <p:childTnLst>
                              <p:par>
                                <p:cTn fill="hold" id="5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54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>
                      <p:stCondLst>
                        <p:cond delay="indefinite"/>
                      </p:stCondLst>
                      <p:childTnLst>
                        <p:par>
                          <p:cTn fill="hold" id="56">
                            <p:stCondLst>
                              <p:cond delay="0"/>
                            </p:stCondLst>
                            <p:childTnLst>
                              <p:par>
                                <p:cTn fill="hold" id="5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59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>
                      <p:stCondLst>
                        <p:cond delay="indefinite"/>
                      </p:stCondLst>
                      <p:childTnLst>
                        <p:par>
                          <p:cTn fill="hold" id="61">
                            <p:stCondLst>
                              <p:cond delay="0"/>
                            </p:stCondLst>
                            <p:childTnLst>
                              <p:par>
                                <p:cTn fill="hold" id="62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4">
                      <p:stCondLst>
                        <p:cond delay="indefinite"/>
                      </p:stCondLst>
                      <p:childTnLst>
                        <p:par>
                          <p:cTn fill="hold" id="65">
                            <p:stCondLst>
                              <p:cond delay="0"/>
                            </p:stCondLst>
                            <p:childTnLst>
                              <p:par>
                                <p:cTn fill="hold" id="6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68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>
                      <p:stCondLst>
                        <p:cond delay="indefinite"/>
                      </p:stCondLst>
                      <p:childTnLst>
                        <p:par>
                          <p:cTn fill="hold" id="70">
                            <p:stCondLst>
                              <p:cond delay="0"/>
                            </p:stCondLst>
                            <p:childTnLst>
                              <p:par>
                                <p:cTn fill="hold" id="7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73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Table 1"/>
          <p:cNvGraphicFramePr/>
          <p:nvPr/>
        </p:nvGraphicFramePr>
        <p:xfrm>
          <a:off x="179640" y="1412640"/>
          <a:ext cx="8448120" cy="283428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84807"/>
                          </a:solidFill>
                          <a:latin typeface="Calibri"/>
                        </a:rPr>
                        <a:t>Высказывание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Все часы в доме показывают разное время</a:t>
                      </a: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2" name="Table 2"/>
          <p:cNvGraphicFramePr/>
          <p:nvPr/>
        </p:nvGraphicFramePr>
        <p:xfrm>
          <a:off x="179640" y="3285000"/>
          <a:ext cx="8448120" cy="9446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Все часы в доме показывают одинаковое время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3" name="Table 3"/>
          <p:cNvGraphicFramePr/>
          <p:nvPr/>
        </p:nvGraphicFramePr>
        <p:xfrm>
          <a:off x="179640" y="2340000"/>
          <a:ext cx="8448120" cy="9446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Не все часы в доме показывают разное время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74" nodeType="tmRoot" restart="never">
          <p:childTnLst>
            <p:seq>
              <p:cTn dur="indefinite" id="75" nodeType="mainSeq">
                <p:childTnLst>
                  <p:par>
                    <p:cTn fill="hold" id="76">
                      <p:stCondLst>
                        <p:cond delay="indefinite"/>
                      </p:stCondLst>
                      <p:childTnLst>
                        <p:par>
                          <p:cTn fill="hold" id="77">
                            <p:stCondLst>
                              <p:cond delay="0"/>
                            </p:stCondLst>
                            <p:childTnLst>
                              <p:par>
                                <p:cTn fill="hold" id="7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8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1">
                      <p:stCondLst>
                        <p:cond delay="indefinite"/>
                      </p:stCondLst>
                      <p:childTnLst>
                        <p:par>
                          <p:cTn fill="hold" id="82">
                            <p:stCondLst>
                              <p:cond delay="0"/>
                            </p:stCondLst>
                            <p:childTnLst>
                              <p:par>
                                <p:cTn fill="hold" id="8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85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Table 1"/>
          <p:cNvGraphicFramePr/>
          <p:nvPr/>
        </p:nvGraphicFramePr>
        <p:xfrm>
          <a:off x="179640" y="1412640"/>
          <a:ext cx="8448120" cy="283428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84807"/>
                          </a:solidFill>
                          <a:latin typeface="Calibri"/>
                        </a:rPr>
                        <a:t>Высказывание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На каждом уроке ученика вызывают к доске</a:t>
                      </a: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5" name="Table 2"/>
          <p:cNvGraphicFramePr/>
          <p:nvPr/>
        </p:nvGraphicFramePr>
        <p:xfrm>
          <a:off x="179640" y="3285000"/>
          <a:ext cx="8448120" cy="9446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На каждом уроке ученика не вызывают к доске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6" name="Table 3"/>
          <p:cNvGraphicFramePr/>
          <p:nvPr/>
        </p:nvGraphicFramePr>
        <p:xfrm>
          <a:off x="179640" y="2340000"/>
          <a:ext cx="8448120" cy="9446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Не на каждом уроке ученика вызывают к доске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86" nodeType="tmRoot" restart="never">
          <p:childTnLst>
            <p:seq>
              <p:cTn dur="indefinite" id="87" nodeType="mainSeq">
                <p:childTnLst>
                  <p:par>
                    <p:cTn fill="hold" id="88">
                      <p:stCondLst>
                        <p:cond delay="indefinite"/>
                      </p:stCondLst>
                      <p:childTnLst>
                        <p:par>
                          <p:cTn fill="hold" id="89">
                            <p:stCondLst>
                              <p:cond delay="0"/>
                            </p:stCondLst>
                            <p:childTnLst>
                              <p:par>
                                <p:cTn fill="hold" id="9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92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3">
                      <p:stCondLst>
                        <p:cond delay="indefinite"/>
                      </p:stCondLst>
                      <p:childTnLst>
                        <p:par>
                          <p:cTn fill="hold" id="94">
                            <p:stCondLst>
                              <p:cond delay="0"/>
                            </p:stCondLst>
                            <p:childTnLst>
                              <p:par>
                                <p:cTn fill="hold" id="9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97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" name="Table 1"/>
          <p:cNvGraphicFramePr/>
          <p:nvPr/>
        </p:nvGraphicFramePr>
        <p:xfrm>
          <a:off x="179640" y="1412640"/>
          <a:ext cx="8448120" cy="283428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84807"/>
                          </a:solidFill>
                          <a:latin typeface="Calibri"/>
                        </a:rPr>
                        <a:t>Высказывание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Все двоечники остаются на второй год</a:t>
                      </a: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8" name="Table 2"/>
          <p:cNvGraphicFramePr/>
          <p:nvPr/>
        </p:nvGraphicFramePr>
        <p:xfrm>
          <a:off x="179640" y="3285000"/>
          <a:ext cx="8448120" cy="9446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Все двоечники не остаются на второй год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9" name="Table 3"/>
          <p:cNvGraphicFramePr/>
          <p:nvPr/>
        </p:nvGraphicFramePr>
        <p:xfrm>
          <a:off x="179640" y="2340000"/>
          <a:ext cx="8448120" cy="9446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Не все двоечники остаются на второй год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98" nodeType="tmRoot" restart="never">
          <p:childTnLst>
            <p:seq>
              <p:cTn dur="indefinite" id="99" nodeType="mainSeq">
                <p:childTnLst>
                  <p:par>
                    <p:cTn fill="hold" id="100">
                      <p:stCondLst>
                        <p:cond delay="indefinite"/>
                      </p:stCondLst>
                      <p:childTnLst>
                        <p:par>
                          <p:cTn fill="hold" id="101">
                            <p:stCondLst>
                              <p:cond delay="0"/>
                            </p:stCondLst>
                            <p:childTnLst>
                              <p:par>
                                <p:cTn fill="hold" id="10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04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5">
                      <p:stCondLst>
                        <p:cond delay="indefinite"/>
                      </p:stCondLst>
                      <p:childTnLst>
                        <p:par>
                          <p:cTn fill="hold" id="106">
                            <p:stCondLst>
                              <p:cond delay="0"/>
                            </p:stCondLst>
                            <p:childTnLst>
                              <p:par>
                                <p:cTn fill="hold" id="10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09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Table 1"/>
          <p:cNvGraphicFramePr/>
          <p:nvPr/>
        </p:nvGraphicFramePr>
        <p:xfrm>
          <a:off x="179640" y="1412640"/>
          <a:ext cx="8448120" cy="283428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84807"/>
                          </a:solidFill>
                          <a:latin typeface="Calibri"/>
                        </a:rPr>
                        <a:t>Высказывание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Все птицы осенью улетают в теплые страны</a:t>
                      </a: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1" name="Table 2"/>
          <p:cNvGraphicFramePr/>
          <p:nvPr/>
        </p:nvGraphicFramePr>
        <p:xfrm>
          <a:off x="179640" y="3285000"/>
          <a:ext cx="8448120" cy="9446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Никто из птиц осенью  не улетает в теплые страны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2" name="Table 3"/>
          <p:cNvGraphicFramePr/>
          <p:nvPr/>
        </p:nvGraphicFramePr>
        <p:xfrm>
          <a:off x="179640" y="2340000"/>
          <a:ext cx="8448120" cy="9446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Не все птицы осенью улетают в теплые страны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110" nodeType="tmRoot" restart="never">
          <p:childTnLst>
            <p:seq>
              <p:cTn dur="indefinite" id="111" nodeType="mainSeq">
                <p:childTnLst>
                  <p:par>
                    <p:cTn fill="hold" id="112">
                      <p:stCondLst>
                        <p:cond delay="indefinite"/>
                      </p:stCondLst>
                      <p:childTnLst>
                        <p:par>
                          <p:cTn fill="hold" id="113">
                            <p:stCondLst>
                              <p:cond delay="0"/>
                            </p:stCondLst>
                            <p:childTnLst>
                              <p:par>
                                <p:cTn fill="hold" id="11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16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7">
                      <p:stCondLst>
                        <p:cond delay="indefinite"/>
                      </p:stCondLst>
                      <p:childTnLst>
                        <p:par>
                          <p:cTn fill="hold" id="118">
                            <p:stCondLst>
                              <p:cond delay="0"/>
                            </p:stCondLst>
                            <p:childTnLst>
                              <p:par>
                                <p:cTn fill="hold" id="11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21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Table 1"/>
          <p:cNvGraphicFramePr/>
          <p:nvPr/>
        </p:nvGraphicFramePr>
        <p:xfrm>
          <a:off x="179640" y="1412640"/>
          <a:ext cx="8448120" cy="283428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84807"/>
                          </a:solidFill>
                          <a:latin typeface="Calibri"/>
                        </a:rPr>
                        <a:t>Высказывание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Каждый человек стремится получить хорошую профессию</a:t>
                      </a: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4" name="Table 2"/>
          <p:cNvGraphicFramePr/>
          <p:nvPr/>
        </p:nvGraphicFramePr>
        <p:xfrm>
          <a:off x="179640" y="3285000"/>
          <a:ext cx="8448120" cy="9446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e46c0a"/>
                          </a:solidFill>
                          <a:latin typeface="Times New Roman"/>
                        </a:rPr>
                        <a:t>Противоположное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Никто не стремится получить хорошую профессию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5" name="Table 3"/>
          <p:cNvGraphicFramePr/>
          <p:nvPr/>
        </p:nvGraphicFramePr>
        <p:xfrm>
          <a:off x="179640" y="2340000"/>
          <a:ext cx="8448120" cy="944640"/>
        </p:xfrm>
        <a:graphic>
          <a:graphicData uri="http://schemas.openxmlformats.org/drawingml/2006/table">
            <a:tbl>
              <a:tblPr/>
              <a:tblGrid>
                <a:gridCol w="2592000"/>
                <a:gridCol w="5856120"/>
              </a:tblGrid>
              <a:tr h="960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>
                          <a:solidFill>
                            <a:srgbClr val="953735"/>
                          </a:solidFill>
                          <a:latin typeface="Times New Roman"/>
                        </a:rPr>
                        <a:t>Противоречивое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Calibri"/>
                        </a:rPr>
                        <a:t>Не каждый человек стремится получить хорошую профессию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122" nodeType="tmRoot" restart="never">
          <p:childTnLst>
            <p:seq>
              <p:cTn dur="indefinite" id="123" nodeType="mainSeq">
                <p:childTnLst>
                  <p:par>
                    <p:cTn fill="hold" id="124">
                      <p:stCondLst>
                        <p:cond delay="indefinite"/>
                      </p:stCondLst>
                      <p:childTnLst>
                        <p:par>
                          <p:cTn fill="hold" id="125">
                            <p:stCondLst>
                              <p:cond delay="0"/>
                            </p:stCondLst>
                            <p:childTnLst>
                              <p:par>
                                <p:cTn fill="hold" id="12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28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9">
                      <p:stCondLst>
                        <p:cond delay="indefinite"/>
                      </p:stCondLst>
                      <p:childTnLst>
                        <p:par>
                          <p:cTn fill="hold" id="130">
                            <p:stCondLst>
                              <p:cond delay="0"/>
                            </p:stCondLst>
                            <p:childTnLst>
                              <p:par>
                                <p:cTn fill="hold" id="13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dur="500" fill="freeze" id="133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